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65" r:id="rId3"/>
    <p:sldId id="466" r:id="rId4"/>
    <p:sldId id="472" r:id="rId5"/>
    <p:sldId id="473" r:id="rId6"/>
    <p:sldId id="474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5A33"/>
    <a:srgbClr val="FF9966"/>
    <a:srgbClr val="006600"/>
    <a:srgbClr val="006699"/>
    <a:srgbClr val="9966FF"/>
    <a:srgbClr val="CC3300"/>
    <a:srgbClr val="66CCFF"/>
    <a:srgbClr val="33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alileu\Indicadores-UFGD\RELATORIOS%20CONSOLIDADOS\2017_Relat&#243;rio%20Consolidados\2017_Relat&#243;rio%20de%20Indicadores%20da%20OUVIDORIA%20-%20UFGD.%20v.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596683976146818"/>
          <c:y val="2.7405778014403009E-2"/>
          <c:w val="0.44120729771792222"/>
          <c:h val="0.9506742501652942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477994139073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5F-45C6-A4F0-8A9201CDA4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atendimentos_assuntos!$C$18:$C$55</c:f>
              <c:strCache>
                <c:ptCount val="38"/>
                <c:pt idx="0">
                  <c:v>Administração</c:v>
                </c:pt>
                <c:pt idx="1">
                  <c:v>Outros</c:v>
                </c:pt>
                <c:pt idx="2">
                  <c:v>Vestibular Processo Seletivo</c:v>
                </c:pt>
                <c:pt idx="3">
                  <c:v>Matrícula</c:v>
                </c:pt>
                <c:pt idx="4">
                  <c:v>Queixa sobre Critério de Avaliação de Professor</c:v>
                </c:pt>
                <c:pt idx="5">
                  <c:v>Moradia Estudantil</c:v>
                </c:pt>
                <c:pt idx="6">
                  <c:v>Assédio Moral</c:v>
                </c:pt>
                <c:pt idx="7">
                  <c:v>Bolsas UFGD</c:v>
                </c:pt>
                <c:pt idx="8">
                  <c:v>Especialização/Mestrado/Doutorado</c:v>
                </c:pt>
                <c:pt idx="9">
                  <c:v>Infraestrutura da Universidade</c:v>
                </c:pt>
                <c:pt idx="10">
                  <c:v>Diploma</c:v>
                </c:pt>
                <c:pt idx="11">
                  <c:v>Mobilidade Acadêmica</c:v>
                </c:pt>
                <c:pt idx="12">
                  <c:v>Pedido de Informação</c:v>
                </c:pt>
                <c:pt idx="13">
                  <c:v>SiSU</c:v>
                </c:pt>
                <c:pt idx="14">
                  <c:v>Transferência Voluntária</c:v>
                </c:pt>
                <c:pt idx="15">
                  <c:v>Biblioteca</c:v>
                </c:pt>
                <c:pt idx="16">
                  <c:v>Certificado de Pós-Graduação</c:v>
                </c:pt>
                <c:pt idx="17">
                  <c:v>Estágio</c:v>
                </c:pt>
                <c:pt idx="18">
                  <c:v>Assistência Estudantil</c:v>
                </c:pt>
                <c:pt idx="19">
                  <c:v>Cota Social</c:v>
                </c:pt>
                <c:pt idx="20">
                  <c:v>Ensino/Cursos/Graduação</c:v>
                </c:pt>
                <c:pt idx="21">
                  <c:v>Solicitação de Documentos SECAC</c:v>
                </c:pt>
                <c:pt idx="22">
                  <c:v>UFGDnet</c:v>
                </c:pt>
                <c:pt idx="23">
                  <c:v>Aproveitamento de Disciplinas</c:v>
                </c:pt>
                <c:pt idx="24">
                  <c:v>Certificado</c:v>
                </c:pt>
                <c:pt idx="25">
                  <c:v>Curso de Graduação</c:v>
                </c:pt>
                <c:pt idx="26">
                  <c:v>Curso Pré-Vestibular</c:v>
                </c:pt>
                <c:pt idx="27">
                  <c:v>Inscrição</c:v>
                </c:pt>
                <c:pt idx="28">
                  <c:v>Internet/Rede/Atendimento COIN</c:v>
                </c:pt>
                <c:pt idx="29">
                  <c:v>Mal Atendimento</c:v>
                </c:pt>
                <c:pt idx="30">
                  <c:v>Queixa contra a Página da UFGD</c:v>
                </c:pt>
                <c:pt idx="31">
                  <c:v>Restaurante Universitário</c:v>
                </c:pt>
                <c:pt idx="32">
                  <c:v>Aquaponia</c:v>
                </c:pt>
                <c:pt idx="33">
                  <c:v>Certificado de Graduação</c:v>
                </c:pt>
                <c:pt idx="34">
                  <c:v>Contratação de Professor</c:v>
                </c:pt>
                <c:pt idx="35">
                  <c:v>Início das Aulas</c:v>
                </c:pt>
                <c:pt idx="36">
                  <c:v>Intercâmbio</c:v>
                </c:pt>
                <c:pt idx="37">
                  <c:v>Revalidação</c:v>
                </c:pt>
              </c:strCache>
            </c:strRef>
          </c:cat>
          <c:val>
            <c:numRef>
              <c:f>atendimentos_assuntos!$P$18:$P$55</c:f>
              <c:numCache>
                <c:formatCode>0</c:formatCode>
                <c:ptCount val="38"/>
                <c:pt idx="0">
                  <c:v>100</c:v>
                </c:pt>
                <c:pt idx="1">
                  <c:v>46</c:v>
                </c:pt>
                <c:pt idx="2">
                  <c:v>31</c:v>
                </c:pt>
                <c:pt idx="3">
                  <c:v>24</c:v>
                </c:pt>
                <c:pt idx="4">
                  <c:v>23</c:v>
                </c:pt>
                <c:pt idx="5">
                  <c:v>17</c:v>
                </c:pt>
                <c:pt idx="6">
                  <c:v>12</c:v>
                </c:pt>
                <c:pt idx="7">
                  <c:v>10</c:v>
                </c:pt>
                <c:pt idx="8">
                  <c:v>10</c:v>
                </c:pt>
                <c:pt idx="9">
                  <c:v>7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8-4906-A7FC-1D4DB66C2A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54234112"/>
        <c:axId val="54231424"/>
        <c:axId val="0"/>
      </c:bar3DChart>
      <c:valAx>
        <c:axId val="5423142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54234112"/>
        <c:crosses val="autoZero"/>
        <c:crossBetween val="between"/>
      </c:valAx>
      <c:catAx>
        <c:axId val="54234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542314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140447751234485"/>
          <c:y val="3.4199815932099406E-2"/>
          <c:w val="0.59930184839183243"/>
          <c:h val="0.853566059924327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tipo_manifestação!$Q$17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AAA-4BBB-A10D-FED59C0683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AAA-4BBB-A10D-FED59C0683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tipo_manifestação!$D$18:$D$25</c:f>
              <c:strCache>
                <c:ptCount val="8"/>
                <c:pt idx="0">
                  <c:v>Reclamação</c:v>
                </c:pt>
                <c:pt idx="1">
                  <c:v>Solicitação</c:v>
                </c:pt>
                <c:pt idx="2">
                  <c:v>Solicitação de Informação</c:v>
                </c:pt>
                <c:pt idx="3">
                  <c:v>Denúncia</c:v>
                </c:pt>
                <c:pt idx="4">
                  <c:v>Sugestão</c:v>
                </c:pt>
                <c:pt idx="5">
                  <c:v>Agradecimento</c:v>
                </c:pt>
                <c:pt idx="6">
                  <c:v>Elogio</c:v>
                </c:pt>
                <c:pt idx="7">
                  <c:v>Outros</c:v>
                </c:pt>
              </c:strCache>
            </c:strRef>
          </c:cat>
          <c:val>
            <c:numRef>
              <c:f>tipo_manifestação!$Q$18:$Q$25</c:f>
              <c:numCache>
                <c:formatCode>General</c:formatCode>
                <c:ptCount val="8"/>
                <c:pt idx="0">
                  <c:v>124</c:v>
                </c:pt>
                <c:pt idx="1">
                  <c:v>114</c:v>
                </c:pt>
                <c:pt idx="2">
                  <c:v>68</c:v>
                </c:pt>
                <c:pt idx="3">
                  <c:v>31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AA-4BBB-A10D-FED59C0683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2865536"/>
        <c:axId val="82862848"/>
        <c:axId val="0"/>
      </c:bar3DChart>
      <c:valAx>
        <c:axId val="82862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865536"/>
        <c:crosses val="autoZero"/>
        <c:crossBetween val="between"/>
      </c:valAx>
      <c:catAx>
        <c:axId val="8286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28628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959696800466846"/>
          <c:y val="2.7405778014403009E-2"/>
          <c:w val="0.51757709145138786"/>
          <c:h val="0.954491044058424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47799413907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5F-40DD-9990-A87AF86576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atendimentos_assuntos!$C$63:$C$100</c:f>
              <c:strCache>
                <c:ptCount val="38"/>
                <c:pt idx="0">
                  <c:v>Administração</c:v>
                </c:pt>
                <c:pt idx="1">
                  <c:v>Outros</c:v>
                </c:pt>
                <c:pt idx="2">
                  <c:v>Vestibular Processo Seletivo</c:v>
                </c:pt>
                <c:pt idx="3">
                  <c:v>Matrícula</c:v>
                </c:pt>
                <c:pt idx="4">
                  <c:v>Queixa sobre Critério de Avaliação de Professor</c:v>
                </c:pt>
                <c:pt idx="5">
                  <c:v>Moradia Estudantil</c:v>
                </c:pt>
                <c:pt idx="6">
                  <c:v>Assédio Moral</c:v>
                </c:pt>
                <c:pt idx="7">
                  <c:v>Bolsas UFGD</c:v>
                </c:pt>
                <c:pt idx="8">
                  <c:v>Especialização/Mestrado/Doutorado</c:v>
                </c:pt>
                <c:pt idx="9">
                  <c:v>Infraestrutura da Universidade</c:v>
                </c:pt>
                <c:pt idx="10">
                  <c:v>Diploma</c:v>
                </c:pt>
                <c:pt idx="11">
                  <c:v>Mobilidade Acadêmica</c:v>
                </c:pt>
                <c:pt idx="12">
                  <c:v>Pedido de Informação</c:v>
                </c:pt>
                <c:pt idx="13">
                  <c:v>SiSU</c:v>
                </c:pt>
                <c:pt idx="14">
                  <c:v>Transferência Voluntária</c:v>
                </c:pt>
                <c:pt idx="15">
                  <c:v>Biblioteca</c:v>
                </c:pt>
                <c:pt idx="16">
                  <c:v>Certificado de Pós-Graduação</c:v>
                </c:pt>
                <c:pt idx="17">
                  <c:v>Estágio</c:v>
                </c:pt>
                <c:pt idx="18">
                  <c:v>Assistência Estudantil</c:v>
                </c:pt>
                <c:pt idx="19">
                  <c:v>Cota Social</c:v>
                </c:pt>
                <c:pt idx="20">
                  <c:v>Ensino/Cursos/Graduação</c:v>
                </c:pt>
                <c:pt idx="21">
                  <c:v>Solicitação de Documentos SECAC</c:v>
                </c:pt>
                <c:pt idx="22">
                  <c:v>UFGDnet</c:v>
                </c:pt>
                <c:pt idx="23">
                  <c:v>Aproveitamento de Disciplinas</c:v>
                </c:pt>
                <c:pt idx="24">
                  <c:v>Certificado</c:v>
                </c:pt>
                <c:pt idx="25">
                  <c:v>Curso de Graduação</c:v>
                </c:pt>
                <c:pt idx="26">
                  <c:v>Curso Pré-Vestibular</c:v>
                </c:pt>
                <c:pt idx="27">
                  <c:v>Inscrição</c:v>
                </c:pt>
                <c:pt idx="28">
                  <c:v>Internet/Rede/Atendimento COIN</c:v>
                </c:pt>
                <c:pt idx="29">
                  <c:v>Mal Atendimento</c:v>
                </c:pt>
                <c:pt idx="30">
                  <c:v>Queixa contra a Página da UFGD</c:v>
                </c:pt>
                <c:pt idx="31">
                  <c:v>Restaurante Universitário</c:v>
                </c:pt>
                <c:pt idx="32">
                  <c:v>Aquaponia</c:v>
                </c:pt>
                <c:pt idx="33">
                  <c:v>Certificado de Graduação</c:v>
                </c:pt>
                <c:pt idx="34">
                  <c:v>Contratação de Professor</c:v>
                </c:pt>
                <c:pt idx="35">
                  <c:v>Início das Aulas</c:v>
                </c:pt>
                <c:pt idx="36">
                  <c:v>Intercâmbio</c:v>
                </c:pt>
                <c:pt idx="37">
                  <c:v>Revalidação</c:v>
                </c:pt>
              </c:strCache>
            </c:strRef>
          </c:cat>
          <c:val>
            <c:numRef>
              <c:f>atendimentos_assuntos!$P$63:$P$100</c:f>
              <c:numCache>
                <c:formatCode>0.0%</c:formatCode>
                <c:ptCount val="38"/>
                <c:pt idx="0">
                  <c:v>0.2808988764044944</c:v>
                </c:pt>
                <c:pt idx="1">
                  <c:v>0.12921348314606743</c:v>
                </c:pt>
                <c:pt idx="2">
                  <c:v>8.7078651685393263E-2</c:v>
                </c:pt>
                <c:pt idx="3">
                  <c:v>6.741573033707865E-2</c:v>
                </c:pt>
                <c:pt idx="4">
                  <c:v>6.4606741573033713E-2</c:v>
                </c:pt>
                <c:pt idx="5">
                  <c:v>4.7752808988764044E-2</c:v>
                </c:pt>
                <c:pt idx="6">
                  <c:v>3.3707865168539325E-2</c:v>
                </c:pt>
                <c:pt idx="7">
                  <c:v>2.8089887640449437E-2</c:v>
                </c:pt>
                <c:pt idx="8">
                  <c:v>2.8089887640449437E-2</c:v>
                </c:pt>
                <c:pt idx="9">
                  <c:v>1.9662921348314606E-2</c:v>
                </c:pt>
                <c:pt idx="10">
                  <c:v>1.4044943820224719E-2</c:v>
                </c:pt>
                <c:pt idx="11">
                  <c:v>1.4044943820224719E-2</c:v>
                </c:pt>
                <c:pt idx="12">
                  <c:v>1.4044943820224719E-2</c:v>
                </c:pt>
                <c:pt idx="13">
                  <c:v>1.4044943820224719E-2</c:v>
                </c:pt>
                <c:pt idx="14">
                  <c:v>1.4044943820224719E-2</c:v>
                </c:pt>
                <c:pt idx="15">
                  <c:v>1.1235955056179775E-2</c:v>
                </c:pt>
                <c:pt idx="16">
                  <c:v>1.1235955056179775E-2</c:v>
                </c:pt>
                <c:pt idx="17">
                  <c:v>1.1235955056179775E-2</c:v>
                </c:pt>
                <c:pt idx="18">
                  <c:v>8.4269662921348312E-3</c:v>
                </c:pt>
                <c:pt idx="19">
                  <c:v>8.4269662921348312E-3</c:v>
                </c:pt>
                <c:pt idx="20">
                  <c:v>8.4269662921348312E-3</c:v>
                </c:pt>
                <c:pt idx="21">
                  <c:v>8.4269662921348312E-3</c:v>
                </c:pt>
                <c:pt idx="22">
                  <c:v>8.4269662921348312E-3</c:v>
                </c:pt>
                <c:pt idx="23">
                  <c:v>5.6179775280898875E-3</c:v>
                </c:pt>
                <c:pt idx="24">
                  <c:v>5.6179775280898875E-3</c:v>
                </c:pt>
                <c:pt idx="25">
                  <c:v>5.6179775280898875E-3</c:v>
                </c:pt>
                <c:pt idx="26">
                  <c:v>5.6179775280898875E-3</c:v>
                </c:pt>
                <c:pt idx="27">
                  <c:v>5.6179775280898875E-3</c:v>
                </c:pt>
                <c:pt idx="28">
                  <c:v>5.6179775280898875E-3</c:v>
                </c:pt>
                <c:pt idx="29">
                  <c:v>5.6179775280898875E-3</c:v>
                </c:pt>
                <c:pt idx="30">
                  <c:v>5.6179775280898875E-3</c:v>
                </c:pt>
                <c:pt idx="31">
                  <c:v>5.6179775280898875E-3</c:v>
                </c:pt>
                <c:pt idx="32">
                  <c:v>2.8089887640449437E-3</c:v>
                </c:pt>
                <c:pt idx="33">
                  <c:v>2.8089887640449437E-3</c:v>
                </c:pt>
                <c:pt idx="34">
                  <c:v>2.8089887640449437E-3</c:v>
                </c:pt>
                <c:pt idx="35">
                  <c:v>2.8089887640449437E-3</c:v>
                </c:pt>
                <c:pt idx="36">
                  <c:v>2.8089887640449437E-3</c:v>
                </c:pt>
                <c:pt idx="37">
                  <c:v>2.8089887640449437E-3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0-4610-9770-FED9CA4BC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54189440"/>
        <c:axId val="54186752"/>
        <c:axId val="0"/>
      </c:bar3DChart>
      <c:valAx>
        <c:axId val="5418675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54189440"/>
        <c:crosses val="autoZero"/>
        <c:crossBetween val="between"/>
      </c:valAx>
      <c:catAx>
        <c:axId val="54189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541867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26481846019245"/>
          <c:y val="3.5188272785987761E-2"/>
          <c:w val="0.57365048118985129"/>
          <c:h val="0.9648117272140122"/>
        </c:manualLayout>
      </c:layout>
      <c:pie3DChart>
        <c:varyColors val="1"/>
        <c:ser>
          <c:idx val="0"/>
          <c:order val="0"/>
          <c:tx>
            <c:strRef>
              <c:f>atendimento_clientela!$P$87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78B-48FE-91AB-9FCA6C55849B}"/>
              </c:ext>
            </c:extLst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78B-48FE-91AB-9FCA6C55849B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rgbClr val="0066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78B-48FE-91AB-9FCA6C55849B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78B-48FE-91AB-9FCA6C55849B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78B-48FE-91AB-9FCA6C55849B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A78B-48FE-91AB-9FCA6C55849B}"/>
              </c:ext>
            </c:extLst>
          </c:dPt>
          <c:dPt>
            <c:idx val="8"/>
            <c:bubble3D val="0"/>
            <c:spPr>
              <a:solidFill>
                <a:srgbClr val="FF5A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A78B-48FE-91AB-9FCA6C55849B}"/>
              </c:ext>
            </c:extLst>
          </c:dPt>
          <c:dPt>
            <c:idx val="9"/>
            <c:bubble3D val="0"/>
            <c:spPr>
              <a:solidFill>
                <a:srgbClr val="00FF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A78B-48FE-91AB-9FCA6C55849B}"/>
              </c:ext>
            </c:extLst>
          </c:dPt>
          <c:dLbls>
            <c:dLbl>
              <c:idx val="0"/>
              <c:layout>
                <c:manualLayout>
                  <c:x val="-0.17510252624671924"/>
                  <c:y val="6.00285274067594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8B-48FE-91AB-9FCA6C55849B}"/>
                </c:ext>
              </c:extLst>
            </c:dLbl>
            <c:dLbl>
              <c:idx val="1"/>
              <c:layout>
                <c:manualLayout>
                  <c:x val="3.014819300751832E-2"/>
                  <c:y val="0.251211250609927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8B-48FE-91AB-9FCA6C55849B}"/>
                </c:ext>
              </c:extLst>
            </c:dLbl>
            <c:dLbl>
              <c:idx val="2"/>
              <c:layout>
                <c:manualLayout>
                  <c:x val="-9.1362347312219771E-3"/>
                  <c:y val="-9.25310145584319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8B-48FE-91AB-9FCA6C55849B}"/>
                </c:ext>
              </c:extLst>
            </c:dLbl>
            <c:dLbl>
              <c:idx val="3"/>
              <c:layout>
                <c:manualLayout>
                  <c:x val="-0.15099928915135608"/>
                  <c:y val="-0.1364577828799115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8B-48FE-91AB-9FCA6C55849B}"/>
                </c:ext>
              </c:extLst>
            </c:dLbl>
            <c:dLbl>
              <c:idx val="4"/>
              <c:layout>
                <c:manualLayout>
                  <c:x val="-0.15010608048993881"/>
                  <c:y val="-0.1662144090736995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8B-48FE-91AB-9FCA6C55849B}"/>
                </c:ext>
              </c:extLst>
            </c:dLbl>
            <c:dLbl>
              <c:idx val="5"/>
              <c:layout>
                <c:manualLayout>
                  <c:x val="-3.2882217847769159E-2"/>
                  <c:y val="-9.70994774362182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8B-48FE-91AB-9FCA6C55849B}"/>
                </c:ext>
              </c:extLst>
            </c:dLbl>
            <c:dLbl>
              <c:idx val="6"/>
              <c:layout>
                <c:manualLayout>
                  <c:x val="9.6396817585301831E-2"/>
                  <c:y val="-0.15575427556786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8B-48FE-91AB-9FCA6C55849B}"/>
                </c:ext>
              </c:extLst>
            </c:dLbl>
            <c:dLbl>
              <c:idx val="7"/>
              <c:layout>
                <c:manualLayout>
                  <c:x val="5.5843312554680662E-2"/>
                  <c:y val="-2.65584285427941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78B-48FE-91AB-9FCA6C55849B}"/>
                </c:ext>
              </c:extLst>
            </c:dLbl>
            <c:dLbl>
              <c:idx val="8"/>
              <c:layout>
                <c:manualLayout>
                  <c:x val="3.1001202974628109E-2"/>
                  <c:y val="5.79676804120581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8B-48FE-91AB-9FCA6C55849B}"/>
                </c:ext>
              </c:extLst>
            </c:dLbl>
            <c:dLbl>
              <c:idx val="9"/>
              <c:layout>
                <c:manualLayout>
                  <c:x val="3.0814195100612361E-2"/>
                  <c:y val="0.140818892472530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8B-48FE-91AB-9FCA6C55849B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atendimento_clientela!$C$88:$C$97</c:f>
              <c:strCache>
                <c:ptCount val="10"/>
                <c:pt idx="0">
                  <c:v>Acadêmico(a) da UFGD</c:v>
                </c:pt>
                <c:pt idx="1">
                  <c:v>Comunidade Externa</c:v>
                </c:pt>
                <c:pt idx="2">
                  <c:v>Técnico Administrativo da UFGD</c:v>
                </c:pt>
                <c:pt idx="3">
                  <c:v>Vestibulando</c:v>
                </c:pt>
                <c:pt idx="4">
                  <c:v>Professor da UFGD</c:v>
                </c:pt>
                <c:pt idx="5">
                  <c:v>Egresso da UFGD</c:v>
                </c:pt>
                <c:pt idx="6">
                  <c:v>Comunidade Interna</c:v>
                </c:pt>
                <c:pt idx="7">
                  <c:v>Acadêmico(a) de Outra Universidade/Faculdade</c:v>
                </c:pt>
                <c:pt idx="8">
                  <c:v>Calouro da UFGD</c:v>
                </c:pt>
                <c:pt idx="9">
                  <c:v>Prestador de Serviços ou Terceiros</c:v>
                </c:pt>
              </c:strCache>
            </c:strRef>
          </c:cat>
          <c:val>
            <c:numRef>
              <c:f>atendimento_clientela!$P$88:$P$97</c:f>
              <c:numCache>
                <c:formatCode>0%</c:formatCode>
                <c:ptCount val="10"/>
                <c:pt idx="0">
                  <c:v>0.38202247191011235</c:v>
                </c:pt>
                <c:pt idx="1">
                  <c:v>0.20786516853932585</c:v>
                </c:pt>
                <c:pt idx="2">
                  <c:v>0.10674157303370786</c:v>
                </c:pt>
                <c:pt idx="3">
                  <c:v>8.1460674157303375E-2</c:v>
                </c:pt>
                <c:pt idx="4">
                  <c:v>7.3033707865168537E-2</c:v>
                </c:pt>
                <c:pt idx="5">
                  <c:v>5.8988764044943819E-2</c:v>
                </c:pt>
                <c:pt idx="6">
                  <c:v>3.6516853932584269E-2</c:v>
                </c:pt>
                <c:pt idx="7">
                  <c:v>2.247191011235955E-2</c:v>
                </c:pt>
                <c:pt idx="8">
                  <c:v>1.9662921348314606E-2</c:v>
                </c:pt>
                <c:pt idx="9">
                  <c:v>1.1235955056179775E-2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78B-48FE-91AB-9FCA6C55849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6756583413455"/>
          <c:y val="7.5637390181532774E-2"/>
          <c:w val="0.47348912671360316"/>
          <c:h val="0.922048364950822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atendimento_clientela!$C$69</c:f>
              <c:strCache>
                <c:ptCount val="1"/>
                <c:pt idx="0">
                  <c:v>Clientela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C55-4D7E-A1AF-F3F08F53483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C55-4D7E-A1AF-F3F08F53483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C55-4D7E-A1AF-F3F08F53483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C55-4D7E-A1AF-F3F08F53483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C55-4D7E-A1AF-F3F08F5348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atendimento_clientela!$C$70:$C$79</c:f>
              <c:strCache>
                <c:ptCount val="10"/>
                <c:pt idx="0">
                  <c:v>Acadêmico(a) da UFGD</c:v>
                </c:pt>
                <c:pt idx="1">
                  <c:v>Comunidade Externa</c:v>
                </c:pt>
                <c:pt idx="2">
                  <c:v>Técnico Administrativo da UFGD</c:v>
                </c:pt>
                <c:pt idx="3">
                  <c:v>Vestibulando</c:v>
                </c:pt>
                <c:pt idx="4">
                  <c:v>Professor da UFGD</c:v>
                </c:pt>
                <c:pt idx="5">
                  <c:v>Egresso da UFGD</c:v>
                </c:pt>
                <c:pt idx="6">
                  <c:v>Comunidade Interna</c:v>
                </c:pt>
                <c:pt idx="7">
                  <c:v>Acadêmico(a) de Outra Universidade/Faculdade</c:v>
                </c:pt>
                <c:pt idx="8">
                  <c:v>Calouro da UFGD</c:v>
                </c:pt>
                <c:pt idx="9">
                  <c:v>Prestador de Serviços ou Terceiros</c:v>
                </c:pt>
              </c:strCache>
            </c:strRef>
          </c:cat>
          <c:val>
            <c:numRef>
              <c:f>atendimento_clientela!$P$70:$P$79</c:f>
              <c:numCache>
                <c:formatCode>General</c:formatCode>
                <c:ptCount val="10"/>
                <c:pt idx="0">
                  <c:v>136</c:v>
                </c:pt>
                <c:pt idx="1">
                  <c:v>74</c:v>
                </c:pt>
                <c:pt idx="2">
                  <c:v>38</c:v>
                </c:pt>
                <c:pt idx="3">
                  <c:v>29</c:v>
                </c:pt>
                <c:pt idx="4">
                  <c:v>26</c:v>
                </c:pt>
                <c:pt idx="5">
                  <c:v>21</c:v>
                </c:pt>
                <c:pt idx="6">
                  <c:v>13</c:v>
                </c:pt>
                <c:pt idx="7">
                  <c:v>8</c:v>
                </c:pt>
                <c:pt idx="8">
                  <c:v>7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55-4D7E-A1AF-F3F08F5348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3149952"/>
        <c:axId val="83147008"/>
        <c:axId val="0"/>
      </c:bar3DChart>
      <c:valAx>
        <c:axId val="83147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149952"/>
        <c:crosses val="autoZero"/>
        <c:crossBetween val="between"/>
      </c:valAx>
      <c:catAx>
        <c:axId val="8314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1470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97318468221746"/>
          <c:y val="2.9332460706483553E-2"/>
          <c:w val="0.80714613480618635"/>
          <c:h val="0.8423703865676203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atendimento_clientela!$C$80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atendimento_clientela!$D$69:$O$69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atendimento_clientela!$D$80:$O$80</c:f>
              <c:numCache>
                <c:formatCode>General</c:formatCode>
                <c:ptCount val="12"/>
                <c:pt idx="0">
                  <c:v>16</c:v>
                </c:pt>
                <c:pt idx="1">
                  <c:v>39</c:v>
                </c:pt>
                <c:pt idx="2">
                  <c:v>48</c:v>
                </c:pt>
                <c:pt idx="3">
                  <c:v>40</c:v>
                </c:pt>
                <c:pt idx="4">
                  <c:v>30</c:v>
                </c:pt>
                <c:pt idx="5">
                  <c:v>20</c:v>
                </c:pt>
                <c:pt idx="6">
                  <c:v>18</c:v>
                </c:pt>
                <c:pt idx="7">
                  <c:v>30</c:v>
                </c:pt>
                <c:pt idx="8">
                  <c:v>38</c:v>
                </c:pt>
                <c:pt idx="9">
                  <c:v>35</c:v>
                </c:pt>
                <c:pt idx="10">
                  <c:v>36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1-44EB-A8A0-4631700B3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cylinder"/>
        <c:axId val="84643840"/>
        <c:axId val="84645376"/>
        <c:axId val="0"/>
      </c:bar3DChart>
      <c:catAx>
        <c:axId val="84643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4645376"/>
        <c:crosses val="autoZero"/>
        <c:auto val="1"/>
        <c:lblAlgn val="ctr"/>
        <c:lblOffset val="100"/>
        <c:noMultiLvlLbl val="0"/>
      </c:catAx>
      <c:valAx>
        <c:axId val="8464537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846438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09846220100092"/>
          <c:y val="3.5355560009799336E-2"/>
          <c:w val="0.79302638675770254"/>
          <c:h val="0.78361916418140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manifestação_histórico!$D$17</c:f>
              <c:strCache>
                <c:ptCount val="1"/>
                <c:pt idx="0">
                  <c:v>Manifestação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manifestação_histórico!$E$17:$M$17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manifestação_histórico!$E$26:$M$26</c:f>
              <c:numCache>
                <c:formatCode>#,##0</c:formatCode>
                <c:ptCount val="9"/>
                <c:pt idx="0">
                  <c:v>2519</c:v>
                </c:pt>
                <c:pt idx="1">
                  <c:v>1761</c:v>
                </c:pt>
                <c:pt idx="2">
                  <c:v>2203</c:v>
                </c:pt>
                <c:pt idx="3">
                  <c:v>2022</c:v>
                </c:pt>
                <c:pt idx="4">
                  <c:v>1226</c:v>
                </c:pt>
                <c:pt idx="5">
                  <c:v>716</c:v>
                </c:pt>
                <c:pt idx="6">
                  <c:v>864</c:v>
                </c:pt>
                <c:pt idx="7">
                  <c:v>604</c:v>
                </c:pt>
                <c:pt idx="8">
                  <c:v>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0E-4C2D-AD94-E9996E87F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gapDepth val="260"/>
        <c:shape val="cylinder"/>
        <c:axId val="101998592"/>
        <c:axId val="102000128"/>
        <c:axId val="0"/>
      </c:bar3DChart>
      <c:catAx>
        <c:axId val="10199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000128"/>
        <c:crosses val="autoZero"/>
        <c:auto val="1"/>
        <c:lblAlgn val="ctr"/>
        <c:lblOffset val="100"/>
        <c:noMultiLvlLbl val="0"/>
      </c:catAx>
      <c:valAx>
        <c:axId val="1020001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01998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8445610965294"/>
          <c:y val="0.28509202461758265"/>
          <c:w val="0.42290766422363302"/>
          <c:h val="0.56714742600163481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0B33-403D-B175-EF418322516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B33-403D-B175-EF418322516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33-403D-B175-EF418322516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33-403D-B175-EF41832251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status_manifestações!$E$30:$F$30</c:f>
              <c:numCache>
                <c:formatCode>General</c:formatCode>
                <c:ptCount val="2"/>
                <c:pt idx="0">
                  <c:v>45</c:v>
                </c:pt>
                <c:pt idx="1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33-403D-B175-EF4183225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30587522713508"/>
          <c:y val="0.12388301081615628"/>
          <c:w val="0.40661235614778923"/>
          <c:h val="0.7149079851214879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E4A-40B3-A68A-E7804DB21F4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CE4A-40B3-A68A-E7804DB21F4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4A-40B3-A68A-E7804DB21F4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4A-40B3-A68A-E7804DB21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status_manifestações!$E$51:$F$51</c:f>
              <c:numCache>
                <c:formatCode>0%</c:formatCode>
                <c:ptCount val="2"/>
                <c:pt idx="0">
                  <c:v>0.12640449438202248</c:v>
                </c:pt>
                <c:pt idx="1">
                  <c:v>0.8735955056179775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A-40B3-A68A-E7804DB21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34383576965766"/>
          <c:y val="5.3035111588929991E-2"/>
          <c:w val="0.50321568998597566"/>
          <c:h val="0.84864909872426408"/>
        </c:manualLayout>
      </c:layout>
      <c:pie3DChart>
        <c:varyColors val="1"/>
        <c:ser>
          <c:idx val="0"/>
          <c:order val="0"/>
          <c:tx>
            <c:strRef>
              <c:f>tipo_manifestação!$Q$33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2AB-47CA-BA62-7F99AA7B089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2AB-47CA-BA62-7F99AA7B089D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2AB-47CA-BA62-7F99AA7B089D}"/>
              </c:ext>
            </c:extLst>
          </c:dPt>
          <c:dPt>
            <c:idx val="4"/>
            <c:bubble3D val="0"/>
            <c:spPr>
              <a:solidFill>
                <a:srgbClr val="FF99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2AB-47CA-BA62-7F99AA7B089D}"/>
              </c:ext>
            </c:extLst>
          </c:dPt>
          <c:dPt>
            <c:idx val="5"/>
            <c:bubble3D val="0"/>
            <c:spPr>
              <a:solidFill>
                <a:srgbClr val="FF5A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2AB-47CA-BA62-7F99AA7B089D}"/>
              </c:ext>
            </c:extLst>
          </c:dPt>
          <c:dPt>
            <c:idx val="7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2AB-47CA-BA62-7F99AA7B089D}"/>
              </c:ext>
            </c:extLst>
          </c:dPt>
          <c:dLbls>
            <c:dLbl>
              <c:idx val="0"/>
              <c:layout>
                <c:manualLayout>
                  <c:x val="-1.8333734846464309E-2"/>
                  <c:y val="7.02090052661309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AB-47CA-BA62-7F99AA7B089D}"/>
                </c:ext>
              </c:extLst>
            </c:dLbl>
            <c:dLbl>
              <c:idx val="1"/>
              <c:layout>
                <c:manualLayout>
                  <c:x val="3.4146540820979635E-2"/>
                  <c:y val="-0.194265009283048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AB-47CA-BA62-7F99AA7B089D}"/>
                </c:ext>
              </c:extLst>
            </c:dLbl>
            <c:dLbl>
              <c:idx val="2"/>
              <c:layout>
                <c:manualLayout>
                  <c:x val="-8.4737195316062594E-2"/>
                  <c:y val="-6.37645243778737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AB-47CA-BA62-7F99AA7B089D}"/>
                </c:ext>
              </c:extLst>
            </c:dLbl>
            <c:dLbl>
              <c:idx val="3"/>
              <c:layout>
                <c:manualLayout>
                  <c:x val="-9.3166551231641526E-2"/>
                  <c:y val="-0.134473619741208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AB-47CA-BA62-7F99AA7B089D}"/>
                </c:ext>
              </c:extLst>
            </c:dLbl>
            <c:dLbl>
              <c:idx val="4"/>
              <c:layout>
                <c:manualLayout>
                  <c:x val="5.9312541406041627E-2"/>
                  <c:y val="-0.1739210100605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AB-47CA-BA62-7F99AA7B089D}"/>
                </c:ext>
              </c:extLst>
            </c:dLbl>
            <c:dLbl>
              <c:idx val="5"/>
              <c:layout>
                <c:manualLayout>
                  <c:x val="4.366710725562907E-2"/>
                  <c:y val="-5.13251628329800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28679222555858"/>
                      <c:h val="9.242277454845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AB-47CA-BA62-7F99AA7B089D}"/>
                </c:ext>
              </c:extLst>
            </c:dLbl>
            <c:dLbl>
              <c:idx val="6"/>
              <c:layout>
                <c:manualLayout>
                  <c:x val="0.12713187340290982"/>
                  <c:y val="3.96240415783409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AB-47CA-BA62-7F99AA7B089D}"/>
                </c:ext>
              </c:extLst>
            </c:dLbl>
            <c:dLbl>
              <c:idx val="7"/>
              <c:layout>
                <c:manualLayout>
                  <c:x val="0.11068211345040309"/>
                  <c:y val="0.1331163407982409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AB-47CA-BA62-7F99AA7B089D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700"/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tipo_manifestação!$D$34:$D$41</c:f>
              <c:strCache>
                <c:ptCount val="8"/>
                <c:pt idx="0">
                  <c:v>Reclamação</c:v>
                </c:pt>
                <c:pt idx="1">
                  <c:v>Solicitação</c:v>
                </c:pt>
                <c:pt idx="2">
                  <c:v>Solicitação de Informação</c:v>
                </c:pt>
                <c:pt idx="3">
                  <c:v>Denúncia</c:v>
                </c:pt>
                <c:pt idx="4">
                  <c:v>Sugestão</c:v>
                </c:pt>
                <c:pt idx="5">
                  <c:v>Agradecimento</c:v>
                </c:pt>
                <c:pt idx="6">
                  <c:v>Elogio</c:v>
                </c:pt>
                <c:pt idx="7">
                  <c:v>Outros</c:v>
                </c:pt>
              </c:strCache>
            </c:strRef>
          </c:cat>
          <c:val>
            <c:numRef>
              <c:f>tipo_manifestação!$Q$34:$Q$41</c:f>
              <c:numCache>
                <c:formatCode>0.0%</c:formatCode>
                <c:ptCount val="8"/>
                <c:pt idx="0">
                  <c:v>0.34831460674157305</c:v>
                </c:pt>
                <c:pt idx="1">
                  <c:v>0.3202247191011236</c:v>
                </c:pt>
                <c:pt idx="2">
                  <c:v>0.19101123595505617</c:v>
                </c:pt>
                <c:pt idx="3">
                  <c:v>8.7078651685393263E-2</c:v>
                </c:pt>
                <c:pt idx="4">
                  <c:v>2.247191011235955E-2</c:v>
                </c:pt>
                <c:pt idx="5">
                  <c:v>1.6853932584269662E-2</c:v>
                </c:pt>
                <c:pt idx="6">
                  <c:v>8.4269662921348312E-3</c:v>
                </c:pt>
                <c:pt idx="7">
                  <c:v>5.6179775280898875E-3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AB-47CA-BA62-7F99AA7B0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35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4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6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assunto –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Atendimentos realizados pela Ouvidoria, por assunto – 2017.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5536" y="6597352"/>
            <a:ext cx="394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8197372"/>
              </p:ext>
            </p:extLst>
          </p:nvPr>
        </p:nvGraphicFramePr>
        <p:xfrm>
          <a:off x="457200" y="1817202"/>
          <a:ext cx="3754760" cy="45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0783860"/>
              </p:ext>
            </p:extLst>
          </p:nvPr>
        </p:nvGraphicFramePr>
        <p:xfrm>
          <a:off x="4419600" y="1817202"/>
          <a:ext cx="3824808" cy="45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81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Percentual dos Atendimentos realizados pela Ouvidoria, por tipo de Clientela –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tipo de Clientela – 2017.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6583362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200-000009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4058200"/>
              </p:ext>
            </p:extLst>
          </p:nvPr>
        </p:nvGraphicFramePr>
        <p:xfrm>
          <a:off x="323528" y="2174875"/>
          <a:ext cx="379127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4565481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570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mês –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dos atendimentos realizados pela Ouvidoria, por ano (2009 - 2017).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6583362"/>
            <a:ext cx="3952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6319245"/>
              </p:ext>
            </p:extLst>
          </p:nvPr>
        </p:nvGraphicFramePr>
        <p:xfrm>
          <a:off x="457200" y="2174875"/>
          <a:ext cx="382676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45658136"/>
              </p:ext>
            </p:extLst>
          </p:nvPr>
        </p:nvGraphicFramePr>
        <p:xfrm>
          <a:off x="4419600" y="2174875"/>
          <a:ext cx="3826768" cy="370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6B8305E7-9741-4F92-811F-ECB7056E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4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Status dos Atendimentos realizados pela Ouvidoria –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Percentual dos Status dos Atendimentos realizados pela Ouvidoria – 2017.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1560" y="6597932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1060623"/>
              </p:ext>
            </p:extLst>
          </p:nvPr>
        </p:nvGraphicFramePr>
        <p:xfrm>
          <a:off x="457200" y="2174875"/>
          <a:ext cx="3657600" cy="269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3887390"/>
              </p:ext>
            </p:extLst>
          </p:nvPr>
        </p:nvGraphicFramePr>
        <p:xfrm>
          <a:off x="4419600" y="2246883"/>
          <a:ext cx="3657600" cy="2838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ítulo 4">
            <a:extLst>
              <a:ext uri="{FF2B5EF4-FFF2-40B4-BE49-F238E27FC236}">
                <a16:creationId xmlns:a16="http://schemas.microsoft.com/office/drawing/2014/main" id="{54A91D12-C6F6-4EFC-A0EA-3DFEA131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5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Atendimentos realizados pela Ouvidoria, por tipo de manifestação –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tipo de manifestação – 2017.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1168" y="6612015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20" name="Espaço Reservado para Conteúdo 19">
            <a:extLst>
              <a:ext uri="{FF2B5EF4-FFF2-40B4-BE49-F238E27FC236}">
                <a16:creationId xmlns:a16="http://schemas.microsoft.com/office/drawing/2014/main" id="{00000000-0008-0000-0900-000009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7118264"/>
              </p:ext>
            </p:extLst>
          </p:nvPr>
        </p:nvGraphicFramePr>
        <p:xfrm>
          <a:off x="395536" y="2206261"/>
          <a:ext cx="371926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900-00000A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3914054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37012CCF-9574-43E4-A903-37D942AEB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18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5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7851</TotalTime>
  <Words>222</Words>
  <Application>Microsoft Office PowerPoint</Application>
  <PresentationFormat>Apresentação na tela (4:3)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Cambria</vt:lpstr>
      <vt:lpstr>Century Gothic</vt:lpstr>
      <vt:lpstr>Verdana</vt:lpstr>
      <vt:lpstr>Adjacência</vt:lpstr>
      <vt:lpstr>Indicadores da    </vt:lpstr>
      <vt:lpstr>Indicadores da UFGD Ouvidoria</vt:lpstr>
      <vt:lpstr>Indicadores da UFGD Ouvidoria</vt:lpstr>
      <vt:lpstr>Indicadores da UFGD Ouvidoria</vt:lpstr>
      <vt:lpstr>Indicadores da UFGD Ouvidoria</vt:lpstr>
      <vt:lpstr>Indicadores da UFGD Ouvidoria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757</cp:revision>
  <cp:lastPrinted>2013-09-26T11:36:08Z</cp:lastPrinted>
  <dcterms:created xsi:type="dcterms:W3CDTF">2013-09-24T13:35:27Z</dcterms:created>
  <dcterms:modified xsi:type="dcterms:W3CDTF">2018-10-16T20:24:00Z</dcterms:modified>
</cp:coreProperties>
</file>